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99" r:id="rId3"/>
  </p:sldMasterIdLst>
  <p:notesMasterIdLst>
    <p:notesMasterId r:id="rId45"/>
  </p:notesMasterIdLst>
  <p:handoutMasterIdLst>
    <p:handoutMasterId r:id="rId46"/>
  </p:handoutMasterIdLst>
  <p:sldIdLst>
    <p:sldId id="256" r:id="rId4"/>
    <p:sldId id="257" r:id="rId5"/>
    <p:sldId id="258" r:id="rId6"/>
    <p:sldId id="302" r:id="rId7"/>
    <p:sldId id="313" r:id="rId8"/>
    <p:sldId id="329" r:id="rId9"/>
    <p:sldId id="320" r:id="rId10"/>
    <p:sldId id="322" r:id="rId11"/>
    <p:sldId id="323" r:id="rId12"/>
    <p:sldId id="319" r:id="rId13"/>
    <p:sldId id="298" r:id="rId14"/>
    <p:sldId id="299" r:id="rId15"/>
    <p:sldId id="335" r:id="rId16"/>
    <p:sldId id="301" r:id="rId17"/>
    <p:sldId id="328" r:id="rId18"/>
    <p:sldId id="315" r:id="rId19"/>
    <p:sldId id="316" r:id="rId20"/>
    <p:sldId id="317" r:id="rId21"/>
    <p:sldId id="334" r:id="rId22"/>
    <p:sldId id="260" r:id="rId23"/>
    <p:sldId id="261" r:id="rId24"/>
    <p:sldId id="284" r:id="rId25"/>
    <p:sldId id="307" r:id="rId26"/>
    <p:sldId id="305" r:id="rId27"/>
    <p:sldId id="324" r:id="rId28"/>
    <p:sldId id="325" r:id="rId29"/>
    <p:sldId id="314" r:id="rId30"/>
    <p:sldId id="285" r:id="rId31"/>
    <p:sldId id="286" r:id="rId32"/>
    <p:sldId id="289" r:id="rId33"/>
    <p:sldId id="296" r:id="rId34"/>
    <p:sldId id="303" r:id="rId35"/>
    <p:sldId id="312" r:id="rId36"/>
    <p:sldId id="304" r:id="rId37"/>
    <p:sldId id="306" r:id="rId38"/>
    <p:sldId id="311" r:id="rId39"/>
    <p:sldId id="308" r:id="rId40"/>
    <p:sldId id="287" r:id="rId41"/>
    <p:sldId id="288" r:id="rId42"/>
    <p:sldId id="290" r:id="rId43"/>
    <p:sldId id="291" r:id="rId4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507301-F1AE-46A5-B9DA-20978245292C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DFCFFA4-3135-492A-BB0E-2CBD7DEAAE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840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3633A1-EFED-4BEB-8BDB-C654137E3BFE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85C067-8044-472C-AE7A-7AB99BB458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728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altLang="ar-IQ" smtClean="0"/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0AED6E-E2FF-422C-8FB4-E52A12333E3F}" type="slidenum">
              <a:rPr lang="ar-SA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07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189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0353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1C21-7D9D-43B2-82C7-EA90A32A5D92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A0D7-2B94-467C-9A52-4A5F37AFD532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75454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245D-21B9-4BE5-9D46-97AF6182E44E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0056-A7CE-4335-B190-44FDAC3FAD2F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76404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07F0-66BF-456E-9843-CDDBBDD398DC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D551-EADC-4EE4-9032-DE9F78BF789A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16253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CD01-8052-4007-83F4-B34617676640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8DFC-6666-48AB-A14E-019BA3E0B3B1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12710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65209-976A-4490-9FB2-88FD4FD82D04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0954-D8AE-493C-BDB0-347935A4485D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06621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360A-E3D2-4040-A7D3-202AE8F1DEE1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A13B-C649-4383-AF67-76699D861732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26943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5909-52A0-4403-AC2F-0A80CCB24D68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AFB4-612E-44A0-8207-8AD646A41C1F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62691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0DD3-4EF3-4854-BF92-F3C732BD4D95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D727-9CD4-4D72-A482-B4D379E3EAE4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93286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808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مثلث قائم الزاوية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شكل حر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BF3C-DF4B-47B4-9AAE-F54BD12972E3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BFA7A-F69B-4F3E-9C3D-7D9D2CFA5830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29440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11C5-EAD0-4D02-9924-43ACD066F67B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25A8-1C27-4C91-B276-79314C0C5240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07325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23BF-0BB2-418C-AED7-76517B7A4B15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985C-5F13-42E7-BDF2-991D8CEDE222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49666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3D00-F5A3-4B6E-9CCE-BDDC3D7F661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746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4C2F-0042-4E39-8947-D9398AF268FF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C376-5FF9-4424-A246-438E2485D483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7802"/>
      </p:ext>
    </p:extLst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7FD3-A7F9-46B2-9493-3B7A278B8A61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B81E-5A58-4A46-8062-C57D7CCF07E0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3793"/>
      </p:ext>
    </p:extLst>
  </p:cSld>
  <p:clrMapOvr>
    <a:masterClrMapping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A227-9FE2-4653-864A-0D6DD72A518A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4A5E-D7FC-4B74-8FDF-062544B3CC9A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5806"/>
      </p:ext>
    </p:extLst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B18F-3A1E-4654-B0BD-B845ED5F6492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E667-ECF5-498F-9D3F-E56D5C030A87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1835"/>
      </p:ext>
    </p:extLst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604D-1951-4378-840B-53FEEC14E840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F2AE-0AFF-4933-AE44-8B751AA3AF5B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92950"/>
      </p:ext>
    </p:extLst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A2A5-A0AA-402E-8661-5E039991342F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FCD3-75F0-48BD-B096-CB591C7207AA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15275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6048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06C9-AD1B-4095-BBE2-CB978F023097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7C73-7E10-4F64-B54F-7D36AEEEBE3E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55106"/>
      </p:ext>
    </p:extLst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E508-3B6E-4C2F-B6DA-6566E26C27FC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0970-1629-462F-A089-81DB2ECC4BA2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2452"/>
      </p:ext>
    </p:extLst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مثلث قائم الزاوية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شكل حر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17C1-F70E-444F-8B2A-BE15376C6A4A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81AF9-5405-4796-A6B6-21D084EF2FAF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34316"/>
      </p:ext>
    </p:extLst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1032-6B24-422C-8FCC-FC995E384C30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B91FD-5FD9-4E45-9D64-A420BAA0F3A8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91471"/>
      </p:ext>
    </p:extLst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08C7-11AC-409B-B05B-2A85E77A5525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28C3-BC64-428D-9520-748A7128D806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8666"/>
      </p:ext>
    </p:extLst>
  </p:cSld>
  <p:clrMapOvr>
    <a:masterClrMapping/>
  </p:clrMapOvr>
  <p:transition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CFD4-CC27-4ABF-A12D-D07E33A2ED7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420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995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854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51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331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2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435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94EC-524B-40AB-B4A5-F9A298FE8396}" type="datetimeFigureOut">
              <a:rPr lang="ar-IQ" smtClean="0"/>
              <a:t>03/04/1445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E555-5976-42D3-974B-19792D5968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259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أنماط النص الرئيسي</a:t>
            </a:r>
          </a:p>
          <a:p>
            <a:pPr lvl="1"/>
            <a:r>
              <a:rPr lang="ar-SA" altLang="ar-IQ" smtClean="0"/>
              <a:t>المستوى الثاني</a:t>
            </a:r>
          </a:p>
          <a:p>
            <a:pPr lvl="2"/>
            <a:r>
              <a:rPr lang="ar-SA" altLang="ar-IQ" smtClean="0"/>
              <a:t>المستوى الثالث</a:t>
            </a:r>
          </a:p>
          <a:p>
            <a:pPr lvl="3"/>
            <a:r>
              <a:rPr lang="ar-SA" altLang="ar-IQ" smtClean="0"/>
              <a:t>المستوى الرابع</a:t>
            </a:r>
          </a:p>
          <a:p>
            <a:pPr lvl="4"/>
            <a:r>
              <a:rPr lang="ar-SA" altLang="ar-IQ" smtClean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892B80-C935-40E7-9A48-84311F01584B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1DA7A5-EEB3-41BD-B0BD-386019D37400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1033" name="مجموعة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913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ll dir="d"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أنماط النص الرئيسي</a:t>
            </a:r>
          </a:p>
          <a:p>
            <a:pPr lvl="1"/>
            <a:r>
              <a:rPr lang="ar-SA" altLang="ar-IQ" smtClean="0"/>
              <a:t>المستوى الثاني</a:t>
            </a:r>
          </a:p>
          <a:p>
            <a:pPr lvl="2"/>
            <a:r>
              <a:rPr lang="ar-SA" altLang="ar-IQ" smtClean="0"/>
              <a:t>المستوى الثالث</a:t>
            </a:r>
          </a:p>
          <a:p>
            <a:pPr lvl="3"/>
            <a:r>
              <a:rPr lang="ar-SA" altLang="ar-IQ" smtClean="0"/>
              <a:t>المستوى الرابع</a:t>
            </a:r>
          </a:p>
          <a:p>
            <a:pPr lvl="4"/>
            <a:r>
              <a:rPr lang="ar-SA" altLang="ar-IQ" smtClean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4212EE-B51B-4ADE-AE79-E9A54ABF7EA2}" type="datetimeFigureOut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03/04/1445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341362-9DC0-4724-A01A-1663259F7F4E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1033" name="مجموعة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862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pull dir="d"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764704"/>
            <a:ext cx="7848872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endParaRPr lang="en-US" sz="4000" b="1" dirty="0" smtClean="0">
              <a:cs typeface="+mj-cs"/>
            </a:endParaRPr>
          </a:p>
          <a:p>
            <a:pPr algn="ctr" rtl="0"/>
            <a:r>
              <a:rPr lang="en-US" sz="4000" b="1" dirty="0" smtClean="0">
                <a:cs typeface="+mj-cs"/>
              </a:rPr>
              <a:t>Cultivation </a:t>
            </a:r>
            <a:r>
              <a:rPr lang="en-US" sz="4000" b="1" dirty="0">
                <a:cs typeface="+mj-cs"/>
              </a:rPr>
              <a:t>of bacteria</a:t>
            </a:r>
          </a:p>
          <a:p>
            <a:pPr algn="ctr" rtl="0"/>
            <a:r>
              <a:rPr lang="en-US" sz="4000" b="1" dirty="0">
                <a:cs typeface="+mj-cs"/>
              </a:rPr>
              <a:t>Inoculation , incubation and purification </a:t>
            </a:r>
            <a:r>
              <a:rPr lang="en-US" sz="4000" b="1" dirty="0" smtClean="0">
                <a:cs typeface="+mj-cs"/>
              </a:rPr>
              <a:t>methods</a:t>
            </a:r>
          </a:p>
          <a:p>
            <a:pPr algn="ctr" rtl="0"/>
            <a:endParaRPr lang="en-US" sz="4000" b="1" dirty="0">
              <a:cs typeface="+mj-cs"/>
            </a:endParaRPr>
          </a:p>
          <a:p>
            <a:pPr algn="ctr" rtl="0"/>
            <a:r>
              <a:rPr lang="en-US" sz="4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Dr. Rana Adnan Fayez</a:t>
            </a:r>
          </a:p>
          <a:p>
            <a:pPr algn="ctr" rtl="0"/>
            <a:endParaRPr lang="en-US" sz="4000" b="1" dirty="0" smtClean="0">
              <a:cs typeface="+mj-cs"/>
            </a:endParaRPr>
          </a:p>
          <a:p>
            <a:pPr algn="ctr" rtl="0"/>
            <a:endParaRPr lang="en-US" sz="4000" b="1" dirty="0">
              <a:cs typeface="+mj-cs"/>
            </a:endParaRPr>
          </a:p>
          <a:p>
            <a:pPr algn="ctr" rtl="0"/>
            <a:endParaRPr lang="ar-IQ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96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6210" r="11333" b="18674"/>
          <a:stretch/>
        </p:blipFill>
        <p:spPr bwMode="auto">
          <a:xfrm>
            <a:off x="133028" y="209548"/>
            <a:ext cx="43815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58230" y="1162049"/>
            <a:ext cx="8820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endParaRPr lang="en-US" sz="2400" dirty="0" smtClean="0">
              <a:cs typeface="+mj-cs"/>
            </a:endParaRPr>
          </a:p>
          <a:p>
            <a:pPr algn="just" rtl="0"/>
            <a:r>
              <a:rPr lang="en-US" sz="2400" dirty="0" smtClean="0">
                <a:cs typeface="+mj-cs"/>
              </a:rPr>
              <a:t>*aerobic incubation is uniformly done at 37ºC.  </a:t>
            </a:r>
          </a:p>
          <a:p>
            <a:pPr algn="just" rtl="0"/>
            <a:endParaRPr lang="en-US" sz="2400" dirty="0" smtClean="0">
              <a:cs typeface="+mj-cs"/>
            </a:endParaRPr>
          </a:p>
          <a:p>
            <a:pPr algn="just" rtl="0"/>
            <a:r>
              <a:rPr lang="en-US" sz="2400" dirty="0" smtClean="0">
                <a:cs typeface="+mj-cs"/>
              </a:rPr>
              <a:t>Depending upon the workload a laboratory may have a tabletop incubator or a walk-in incubator.  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>
                <a:cs typeface="+mj-cs"/>
              </a:rPr>
              <a:t>prolonged incubations, as required for the growth of Mycobacterium tuberculosis, screw-capped bottles should be used instead of Petri dishes or tubes to prevent the drying of medium.</a:t>
            </a:r>
          </a:p>
          <a:p>
            <a:pPr marL="285750" indent="-285750" algn="just" rtl="0">
              <a:buFont typeface="Arial" pitchFamily="34" charset="0"/>
              <a:buChar char="•"/>
            </a:pPr>
            <a:endParaRPr lang="en-US" sz="2400" dirty="0">
              <a:cs typeface="+mj-cs"/>
            </a:endParaRPr>
          </a:p>
          <a:p>
            <a:pPr marL="285750" indent="-285750" algn="just" rtl="0">
              <a:buFont typeface="Arial" pitchFamily="34" charset="0"/>
              <a:buChar char="•"/>
            </a:pPr>
            <a:endParaRPr lang="en-US" sz="2400" dirty="0" smtClean="0">
              <a:cs typeface="+mj-cs"/>
            </a:endParaRPr>
          </a:p>
          <a:p>
            <a:pPr marL="285750" indent="-285750" algn="just" rtl="0">
              <a:buFont typeface="Arial" pitchFamily="34" charset="0"/>
              <a:buChar char="•"/>
            </a:pPr>
            <a:endParaRPr lang="en-US" sz="2400" dirty="0">
              <a:cs typeface="+mj-cs"/>
            </a:endParaRPr>
          </a:p>
          <a:p>
            <a:pPr marL="285750" indent="-285750" algn="just" rtl="0">
              <a:buFont typeface="Arial" pitchFamily="34" charset="0"/>
              <a:buChar char="•"/>
            </a:pPr>
            <a:endParaRPr lang="en-US" sz="2400" dirty="0" smtClean="0">
              <a:cs typeface="+mj-cs"/>
            </a:endParaRPr>
          </a:p>
          <a:p>
            <a:pPr marL="285750" indent="-285750" algn="just" rtl="0">
              <a:buFont typeface="Arial" pitchFamily="34" charset="0"/>
              <a:buChar char="•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049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4456" r="2625" b="5940"/>
          <a:stretch/>
        </p:blipFill>
        <p:spPr bwMode="auto">
          <a:xfrm>
            <a:off x="198562" y="1772816"/>
            <a:ext cx="8784976" cy="4848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1" b="23653"/>
          <a:stretch/>
        </p:blipFill>
        <p:spPr bwMode="auto">
          <a:xfrm>
            <a:off x="2280990" y="332656"/>
            <a:ext cx="4299645" cy="89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136904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5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741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4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2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8638"/>
            <a:ext cx="9144000" cy="1079500"/>
          </a:xfrm>
        </p:spPr>
        <p:txBody>
          <a:bodyPr/>
          <a:lstStyle/>
          <a:p>
            <a:pPr marL="342900" indent="-342900"/>
            <a:r>
              <a:rPr lang="en-US" altLang="ar-IQ" sz="3600" smtClean="0"/>
              <a:t>The Requirements for Growth in Oxygen (O2):</a:t>
            </a:r>
            <a:br>
              <a:rPr lang="en-US" altLang="ar-IQ" sz="3600" smtClean="0"/>
            </a:br>
            <a:r>
              <a:rPr lang="en-US" altLang="ar-IQ" sz="3600" smtClean="0"/>
              <a:t>  </a:t>
            </a:r>
            <a:br>
              <a:rPr lang="en-US" altLang="ar-IQ" sz="3600" smtClean="0"/>
            </a:br>
            <a:endParaRPr lang="en-US" altLang="ar-IQ" sz="3600" smtClean="0"/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29236" r="2116" b="47186"/>
          <a:stretch>
            <a:fillRect/>
          </a:stretch>
        </p:blipFill>
        <p:spPr>
          <a:xfrm>
            <a:off x="533400" y="1295400"/>
            <a:ext cx="7950200" cy="3068638"/>
          </a:xfrm>
          <a:noFill/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01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مستطيل 13"/>
          <p:cNvSpPr>
            <a:spLocks noChangeArrowheads="1"/>
          </p:cNvSpPr>
          <p:nvPr/>
        </p:nvSpPr>
        <p:spPr bwMode="auto">
          <a:xfrm>
            <a:off x="228600" y="4495800"/>
            <a:ext cx="8534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bg-B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bg-B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growth only at top = </a:t>
            </a:r>
            <a:r>
              <a:rPr lang="bg-BG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obligate aerobe </a:t>
            </a:r>
            <a:endParaRPr 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bg-B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growth only at bottom = </a:t>
            </a:r>
            <a:r>
              <a:rPr lang="bg-BG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obligate anaerobe </a:t>
            </a:r>
            <a:r>
              <a:rPr lang="bg-B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lighter growth at bottom</a:t>
            </a:r>
            <a:r>
              <a:rPr lang="ar-IQ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heavy growth at top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lvl="1"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bg-B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facultative anaerobe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bg-B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growth only in middle = </a:t>
            </a:r>
            <a:r>
              <a:rPr lang="bg-BG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microaerophile</a:t>
            </a:r>
          </a:p>
        </p:txBody>
      </p:sp>
    </p:spTree>
    <p:extLst>
      <p:ext uri="{BB962C8B-B14F-4D97-AF65-F5344CB8AC3E}">
        <p14:creationId xmlns:p14="http://schemas.microsoft.com/office/powerpoint/2010/main" val="413769451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76456" cy="576064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129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" y="476672"/>
            <a:ext cx="839132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20891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1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b="10638"/>
          <a:stretch/>
        </p:blipFill>
        <p:spPr bwMode="auto">
          <a:xfrm>
            <a:off x="179512" y="209551"/>
            <a:ext cx="8784976" cy="28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r="5480"/>
          <a:stretch/>
        </p:blipFill>
        <p:spPr bwMode="auto">
          <a:xfrm>
            <a:off x="179512" y="3068960"/>
            <a:ext cx="8784976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280920" cy="332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1" y="332656"/>
            <a:ext cx="8126943" cy="310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9247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016"/>
            <a:ext cx="8820471" cy="638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96944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8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2" cy="6048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54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28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7" cy="61926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0871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l" rtl="0">
              <a:buNone/>
            </a:pPr>
            <a:r>
              <a:rPr lang="en-US" dirty="0" smtClean="0">
                <a:cs typeface="+mj-cs"/>
              </a:rPr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MacConkey agar  EMB agar             </a:t>
            </a:r>
            <a:r>
              <a:rPr lang="en-US" sz="2800" dirty="0" err="1" smtClean="0"/>
              <a:t>manitole</a:t>
            </a:r>
            <a:r>
              <a:rPr lang="en-US" sz="2800" dirty="0" smtClean="0"/>
              <a:t> salts agar </a:t>
            </a:r>
            <a:endParaRPr lang="en-US" sz="2800" dirty="0"/>
          </a:p>
          <a:p>
            <a:endParaRPr lang="ar-IQ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1"/>
          <a:stretch/>
        </p:blipFill>
        <p:spPr bwMode="auto">
          <a:xfrm>
            <a:off x="107504" y="1451273"/>
            <a:ext cx="2657475" cy="39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38"/>
          <a:stretch/>
        </p:blipFill>
        <p:spPr bwMode="auto">
          <a:xfrm>
            <a:off x="2771800" y="1451273"/>
            <a:ext cx="2677658" cy="413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4445" r="55126" b="12222"/>
          <a:stretch/>
        </p:blipFill>
        <p:spPr bwMode="auto">
          <a:xfrm>
            <a:off x="5652120" y="1451273"/>
            <a:ext cx="2612475" cy="413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1014"/>
          <a:stretch/>
        </p:blipFill>
        <p:spPr bwMode="auto">
          <a:xfrm>
            <a:off x="179512" y="476672"/>
            <a:ext cx="878497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47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92" y="1600200"/>
            <a:ext cx="64356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2050"/>
            <a:ext cx="6096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t="2047" r="26154" b="7135"/>
          <a:stretch/>
        </p:blipFill>
        <p:spPr bwMode="auto">
          <a:xfrm>
            <a:off x="179512" y="116632"/>
            <a:ext cx="871296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28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023938"/>
            <a:ext cx="70294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2888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12968" cy="612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1" r="-6771"/>
          <a:stretch/>
        </p:blipFill>
        <p:spPr bwMode="auto">
          <a:xfrm>
            <a:off x="381000" y="1400175"/>
            <a:ext cx="8343900" cy="4057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86814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24"/>
            <a:ext cx="288493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9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"/>
          <a:stretch/>
        </p:blipFill>
        <p:spPr bwMode="auto">
          <a:xfrm>
            <a:off x="395536" y="548680"/>
            <a:ext cx="8280920" cy="5760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مستطيل 12"/>
          <p:cNvSpPr>
            <a:spLocks noChangeArrowheads="1"/>
          </p:cNvSpPr>
          <p:nvPr/>
        </p:nvSpPr>
        <p:spPr bwMode="auto">
          <a:xfrm>
            <a:off x="0" y="4303713"/>
            <a:ext cx="9144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ar-IQ" sz="320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endParaRPr lang="ar-IQ" altLang="ar-IQ" sz="3200" smtClean="0">
              <a:solidFill>
                <a:srgbClr val="FFFF00"/>
              </a:solidFill>
              <a:latin typeface="Constantia" pitchFamily="18" charset="0"/>
            </a:endParaRPr>
          </a:p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IQ" altLang="ar-IQ" sz="3200" smtClean="0">
                <a:solidFill>
                  <a:srgbClr val="FFFF00"/>
                </a:solidFill>
                <a:latin typeface="Constantia" pitchFamily="18" charset="0"/>
              </a:rPr>
              <a:t>          </a:t>
            </a: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IQ" altLang="ar-IQ" sz="3200" smtClean="0">
                <a:solidFill>
                  <a:srgbClr val="FFFF00"/>
                </a:solidFill>
                <a:latin typeface="Constantia" pitchFamily="18" charset="0"/>
              </a:rPr>
              <a:t> </a:t>
            </a: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IQ" sz="3200" smtClean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27654" name="Picture 1031" descr="motility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96753"/>
            <a:ext cx="2438400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28" descr="Nutrient%20A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0645" r="19128" b="11948"/>
          <a:stretch>
            <a:fillRect/>
          </a:stretch>
        </p:blipFill>
        <p:spPr bwMode="auto">
          <a:xfrm>
            <a:off x="4419600" y="1196753"/>
            <a:ext cx="2590800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ransport_m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2001838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gar s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9201"/>
          <a:stretch>
            <a:fillRect/>
          </a:stretch>
        </p:blipFill>
        <p:spPr bwMode="auto">
          <a:xfrm>
            <a:off x="7010400" y="1196753"/>
            <a:ext cx="2133600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1014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60648"/>
            <a:ext cx="896448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0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مخصص 1">
      <a:dk1>
        <a:sysClr val="windowText" lastClr="000000"/>
      </a:dk1>
      <a:lt1>
        <a:sysClr val="window" lastClr="FFFFFF"/>
      </a:lt1>
      <a:dk2>
        <a:srgbClr val="0F6FC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تدفق">
  <a:themeElements>
    <a:clrScheme name="مخصص 1">
      <a:dk1>
        <a:sysClr val="windowText" lastClr="000000"/>
      </a:dk1>
      <a:lt1>
        <a:sysClr val="window" lastClr="FFFFFF"/>
      </a:lt1>
      <a:dk2>
        <a:srgbClr val="0F6FC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10225</TotalTime>
  <Words>126</Words>
  <Application>Microsoft Office PowerPoint</Application>
  <PresentationFormat>عرض على الشاشة (3:4)‏</PresentationFormat>
  <Paragraphs>36</Paragraphs>
  <Slides>41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41</vt:i4>
      </vt:variant>
    </vt:vector>
  </HeadingPairs>
  <TitlesOfParts>
    <vt:vector size="44" baseType="lpstr">
      <vt:lpstr>نسق Office</vt:lpstr>
      <vt:lpstr>تدفق</vt:lpstr>
      <vt:lpstr>3_تدفق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Requirements for Growth in Oxygen (O2):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38</cp:revision>
  <cp:lastPrinted>2023-10-17T07:34:40Z</cp:lastPrinted>
  <dcterms:created xsi:type="dcterms:W3CDTF">2022-09-26T21:47:49Z</dcterms:created>
  <dcterms:modified xsi:type="dcterms:W3CDTF">2023-10-17T08:00:57Z</dcterms:modified>
</cp:coreProperties>
</file>